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33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DB2BD0A-C0F2-42F5-B60F-3225A891C2FC}" type="datetimeFigureOut">
              <a:rPr lang="hu-HU" smtClean="0"/>
              <a:t>2021.04.16.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F8462DC-BDF5-49D1-B7A9-84D323DBE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3433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BD0A-C0F2-42F5-B60F-3225A891C2FC}" type="datetimeFigureOut">
              <a:rPr lang="hu-HU" smtClean="0"/>
              <a:t>2021.04.16.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62DC-BDF5-49D1-B7A9-84D323DBE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069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BD0A-C0F2-42F5-B60F-3225A891C2FC}" type="datetimeFigureOut">
              <a:rPr lang="hu-HU" smtClean="0"/>
              <a:t>2021.04.16.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62DC-BDF5-49D1-B7A9-84D323DBE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3633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BD0A-C0F2-42F5-B60F-3225A891C2FC}" type="datetimeFigureOut">
              <a:rPr lang="hu-HU" smtClean="0"/>
              <a:t>2021.04.16.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62DC-BDF5-49D1-B7A9-84D323DBE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301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BD0A-C0F2-42F5-B60F-3225A891C2FC}" type="datetimeFigureOut">
              <a:rPr lang="hu-HU" smtClean="0"/>
              <a:t>2021.04.16.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62DC-BDF5-49D1-B7A9-84D323DBE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7028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BD0A-C0F2-42F5-B60F-3225A891C2FC}" type="datetimeFigureOut">
              <a:rPr lang="hu-HU" smtClean="0"/>
              <a:t>2021.04.16.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62DC-BDF5-49D1-B7A9-84D323DBE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3872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BD0A-C0F2-42F5-B60F-3225A891C2FC}" type="datetimeFigureOut">
              <a:rPr lang="hu-HU" smtClean="0"/>
              <a:t>2021.04.16.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62DC-BDF5-49D1-B7A9-84D323DBE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5357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DB2BD0A-C0F2-42F5-B60F-3225A891C2FC}" type="datetimeFigureOut">
              <a:rPr lang="hu-HU" smtClean="0"/>
              <a:t>2021.04.16.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62DC-BDF5-49D1-B7A9-84D323DBE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5641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DB2BD0A-C0F2-42F5-B60F-3225A891C2FC}" type="datetimeFigureOut">
              <a:rPr lang="hu-HU" smtClean="0"/>
              <a:t>2021.04.16.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62DC-BDF5-49D1-B7A9-84D323DBE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519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BD0A-C0F2-42F5-B60F-3225A891C2FC}" type="datetimeFigureOut">
              <a:rPr lang="hu-HU" smtClean="0"/>
              <a:t>2021.04.16.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62DC-BDF5-49D1-B7A9-84D323DBE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585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BD0A-C0F2-42F5-B60F-3225A891C2FC}" type="datetimeFigureOut">
              <a:rPr lang="hu-HU" smtClean="0"/>
              <a:t>2021.04.16.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62DC-BDF5-49D1-B7A9-84D323DBE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914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BD0A-C0F2-42F5-B60F-3225A891C2FC}" type="datetimeFigureOut">
              <a:rPr lang="hu-HU" smtClean="0"/>
              <a:t>2021.04.16.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62DC-BDF5-49D1-B7A9-84D323DBE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3686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BD0A-C0F2-42F5-B60F-3225A891C2FC}" type="datetimeFigureOut">
              <a:rPr lang="hu-HU" smtClean="0"/>
              <a:t>2021.04.16.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62DC-BDF5-49D1-B7A9-84D323DBE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4925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BD0A-C0F2-42F5-B60F-3225A891C2FC}" type="datetimeFigureOut">
              <a:rPr lang="hu-HU" smtClean="0"/>
              <a:t>2021.04.16.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62DC-BDF5-49D1-B7A9-84D323DBE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9278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BD0A-C0F2-42F5-B60F-3225A891C2FC}" type="datetimeFigureOut">
              <a:rPr lang="hu-HU" smtClean="0"/>
              <a:t>2021.04.16.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62DC-BDF5-49D1-B7A9-84D323DBE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85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BD0A-C0F2-42F5-B60F-3225A891C2FC}" type="datetimeFigureOut">
              <a:rPr lang="hu-HU" smtClean="0"/>
              <a:t>2021.04.16.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62DC-BDF5-49D1-B7A9-84D323DBE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7362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BD0A-C0F2-42F5-B60F-3225A891C2FC}" type="datetimeFigureOut">
              <a:rPr lang="hu-HU" smtClean="0"/>
              <a:t>2021.04.16.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62DC-BDF5-49D1-B7A9-84D323DBE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2429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DB2BD0A-C0F2-42F5-B60F-3225A891C2FC}" type="datetimeFigureOut">
              <a:rPr lang="hu-HU" smtClean="0"/>
              <a:t>2021.04.16.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hu-H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F8462DC-BDF5-49D1-B7A9-84D323DBE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578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3158" y="1265129"/>
            <a:ext cx="8825658" cy="1139868"/>
          </a:xfrm>
        </p:spPr>
        <p:txBody>
          <a:bodyPr/>
          <a:lstStyle/>
          <a:p>
            <a:pPr algn="ctr"/>
            <a:r>
              <a:rPr lang="hu-HU" dirty="0" smtClean="0"/>
              <a:t>A túlnépesedés</a:t>
            </a:r>
            <a:endParaRPr lang="hu-HU" dirty="0"/>
          </a:p>
        </p:txBody>
      </p:sp>
      <p:sp>
        <p:nvSpPr>
          <p:cNvPr id="5" name="TextBox 4"/>
          <p:cNvSpPr txBox="1"/>
          <p:nvPr/>
        </p:nvSpPr>
        <p:spPr>
          <a:xfrm>
            <a:off x="1402880" y="2873709"/>
            <a:ext cx="900621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u="sng" dirty="0" smtClean="0">
                <a:solidFill>
                  <a:schemeClr val="bg1"/>
                </a:solidFill>
              </a:rPr>
              <a:t>Szöveg források:</a:t>
            </a:r>
            <a:r>
              <a:rPr lang="hu-HU" sz="2000" dirty="0" smtClean="0">
                <a:solidFill>
                  <a:schemeClr val="bg1"/>
                </a:solidFill>
              </a:rPr>
              <a:t> http://globalproblems.nyf.hu/globalis-problemak/a-fold-tulnepesedese/</a:t>
            </a:r>
          </a:p>
          <a:p>
            <a:r>
              <a:rPr lang="hu-HU" sz="2000" u="sng" dirty="0" smtClean="0">
                <a:solidFill>
                  <a:schemeClr val="bg1"/>
                </a:solidFill>
              </a:rPr>
              <a:t>Képek forrása: https://www.google.com/search?q=Afrikai+gyerekek&amp;rlz=1C1GCEA_enHU891HU891&amp;sxsrf=ALeKk0024WqIf1koV2uW7YxFNCrzkiVNKw:1616939974710&amp;tbm=isch&amp;source=iu&amp;ictx=1&amp;fir=L95M1xPizJO9eM%252CPuiJAcYDFopmYM%252C_&amp;vet=1&amp;usg=AI4_-kSWzo5dpk7XDtbNFUnakOa0_J_eqw&amp;sa=X&amp;ved=2ahUKEwio4cLmktPvAhVoxoUKHXeFCY8Q9QF6BAgMEAE&amp;biw=1366&amp;bih=635#imgrc=GtSO9V14hH5MJM</a:t>
            </a:r>
            <a:endParaRPr lang="hu-HU" sz="2000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845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5267" y="3078041"/>
            <a:ext cx="8761413" cy="2120260"/>
          </a:xfrm>
        </p:spPr>
        <p:txBody>
          <a:bodyPr/>
          <a:lstStyle/>
          <a:p>
            <a:r>
              <a:rPr lang="hu-HU" dirty="0" smtClean="0">
                <a:solidFill>
                  <a:schemeClr val="tx1"/>
                </a:solidFill>
              </a:rPr>
              <a:t>Köszönöm a figyelmet! </a:t>
            </a:r>
            <a:r>
              <a:rPr lang="hu-HU" dirty="0" smtClean="0">
                <a:solidFill>
                  <a:schemeClr val="tx1"/>
                </a:solidFill>
                <a:sym typeface="Wingdings" panose="05000000000000000000" pitchFamily="2" charset="2"/>
              </a:rPr>
              <a:t></a:t>
            </a: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799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Túlnépesedés okai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u-HU" sz="2000" dirty="0">
                <a:solidFill>
                  <a:schemeClr val="tx1"/>
                </a:solidFill>
              </a:rPr>
              <a:t>Az egyensúlyi állapot megszűnésével az emberi népesség szaporodási üteme ugrásszerűen fokozódott</a:t>
            </a:r>
            <a:r>
              <a:rPr lang="hu-HU" sz="20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hu-HU" sz="2000" dirty="0" smtClean="0">
                <a:solidFill>
                  <a:schemeClr val="tx1"/>
                </a:solidFill>
              </a:rPr>
              <a:t>Ezt hívjuk demográfiai robbanásnak.</a:t>
            </a:r>
          </a:p>
          <a:p>
            <a:pPr algn="just"/>
            <a:r>
              <a:rPr lang="hu-HU" sz="2000" dirty="0">
                <a:solidFill>
                  <a:schemeClr val="tx1"/>
                </a:solidFill>
              </a:rPr>
              <a:t>A technológiai fejlődés, az egészségügyi ellátás fejlődése alacsony halálozási rátához </a:t>
            </a:r>
            <a:r>
              <a:rPr lang="hu-HU" sz="2000" dirty="0" smtClean="0">
                <a:solidFill>
                  <a:schemeClr val="tx1"/>
                </a:solidFill>
              </a:rPr>
              <a:t>vezetett, legfőképp </a:t>
            </a:r>
            <a:r>
              <a:rPr lang="hu-HU" sz="2000" dirty="0">
                <a:solidFill>
                  <a:schemeClr val="tx1"/>
                </a:solidFill>
              </a:rPr>
              <a:t>a gyermekhalandóság </a:t>
            </a:r>
            <a:r>
              <a:rPr lang="hu-HU" sz="2000" dirty="0" smtClean="0">
                <a:solidFill>
                  <a:schemeClr val="tx1"/>
                </a:solidFill>
              </a:rPr>
              <a:t>csökkent.</a:t>
            </a:r>
          </a:p>
          <a:p>
            <a:pPr algn="just"/>
            <a:r>
              <a:rPr lang="hu-HU" sz="2000" dirty="0" smtClean="0">
                <a:solidFill>
                  <a:schemeClr val="tx1"/>
                </a:solidFill>
              </a:rPr>
              <a:t>1900-as években </a:t>
            </a:r>
            <a:r>
              <a:rPr lang="hu-HU" sz="2000" dirty="0">
                <a:solidFill>
                  <a:schemeClr val="tx1"/>
                </a:solidFill>
              </a:rPr>
              <a:t>például egy </a:t>
            </a:r>
            <a:r>
              <a:rPr lang="hu-HU" sz="2000" dirty="0" smtClean="0">
                <a:solidFill>
                  <a:schemeClr val="tx1"/>
                </a:solidFill>
              </a:rPr>
              <a:t>fejletebb </a:t>
            </a:r>
            <a:r>
              <a:rPr lang="hu-HU" sz="2000" dirty="0">
                <a:solidFill>
                  <a:schemeClr val="tx1"/>
                </a:solidFill>
              </a:rPr>
              <a:t>országban élő nő várható életkora 50 év volt, </a:t>
            </a:r>
            <a:r>
              <a:rPr lang="hu-HU" sz="2000" dirty="0" smtClean="0">
                <a:solidFill>
                  <a:schemeClr val="tx1"/>
                </a:solidFill>
              </a:rPr>
              <a:t>ez </a:t>
            </a:r>
            <a:r>
              <a:rPr lang="hu-HU" sz="2000" dirty="0">
                <a:solidFill>
                  <a:schemeClr val="tx1"/>
                </a:solidFill>
              </a:rPr>
              <a:t>1996-ban kb. 80 </a:t>
            </a:r>
            <a:r>
              <a:rPr lang="hu-HU" sz="2000" dirty="0" smtClean="0">
                <a:solidFill>
                  <a:schemeClr val="tx1"/>
                </a:solidFill>
              </a:rPr>
              <a:t>évre növekedett.</a:t>
            </a:r>
          </a:p>
          <a:p>
            <a:pPr algn="just"/>
            <a:r>
              <a:rPr lang="hu-HU" sz="2000" dirty="0">
                <a:solidFill>
                  <a:schemeClr val="tx1"/>
                </a:solidFill>
              </a:rPr>
              <a:t>A várható életkor ilyen magas növekedéséhez nagymértékben hozzájárult a csecsemőhalálozás </a:t>
            </a:r>
            <a:r>
              <a:rPr lang="hu-HU" sz="2000" dirty="0" smtClean="0">
                <a:solidFill>
                  <a:schemeClr val="tx1"/>
                </a:solidFill>
              </a:rPr>
              <a:t>jelentős mértékű </a:t>
            </a:r>
            <a:r>
              <a:rPr lang="hu-HU" sz="2000" dirty="0">
                <a:solidFill>
                  <a:schemeClr val="tx1"/>
                </a:solidFill>
              </a:rPr>
              <a:t>csökkenése.</a:t>
            </a:r>
          </a:p>
        </p:txBody>
      </p:sp>
    </p:spTree>
    <p:extLst>
      <p:ext uri="{BB962C8B-B14F-4D97-AF65-F5344CB8AC3E}">
        <p14:creationId xmlns:p14="http://schemas.microsoft.com/office/powerpoint/2010/main" val="3484421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További túlnépesedési okok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97300"/>
          </a:xfrm>
        </p:spPr>
        <p:txBody>
          <a:bodyPr>
            <a:normAutofit/>
          </a:bodyPr>
          <a:lstStyle/>
          <a:p>
            <a:pPr algn="just"/>
            <a:r>
              <a:rPr lang="hu-HU" sz="2000" dirty="0" smtClean="0">
                <a:solidFill>
                  <a:schemeClr val="tx1"/>
                </a:solidFill>
              </a:rPr>
              <a:t>Vannak olyan társadalmi rétegek, melyek nem tudják megengedni maguknak a biztonságos szexuális védekezést, és ezálltal rengeteg gyermek születik és nevelkedik fel rossz körülmények között.</a:t>
            </a:r>
          </a:p>
          <a:p>
            <a:pPr algn="just"/>
            <a:r>
              <a:rPr lang="hu-HU" sz="2000" dirty="0" smtClean="0">
                <a:solidFill>
                  <a:schemeClr val="tx1"/>
                </a:solidFill>
              </a:rPr>
              <a:t>Vannak olyan társadalmi rétegek, melyeknek lehetősége sincs elérni az ilyen védekezési eszközöket, illetve tudomásuk sincs arról, hogy ilyenek léteznek.</a:t>
            </a:r>
            <a:endParaRPr lang="hu-HU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Afrikai gyerekek százezreit fenyegeti az éhhalál | Vajdaság 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052" y="4862759"/>
            <a:ext cx="2950880" cy="1760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z afrikai gyerekek világnapja-június 16 - Minálun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585" y="4889939"/>
            <a:ext cx="3391107" cy="1733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3311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A túlnépesedés hatásai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u-HU" sz="2000" dirty="0" smtClean="0">
                <a:solidFill>
                  <a:schemeClr val="tx1"/>
                </a:solidFill>
              </a:rPr>
              <a:t>A túlnépesedés okozza az összes többi környezeti problémát, beleértve a környezetszennyezést, az élelmiszer és energiagondokat, illetve nagyon sok gazdasági és társadalmi problémát is.</a:t>
            </a:r>
          </a:p>
          <a:p>
            <a:pPr algn="just"/>
            <a:r>
              <a:rPr lang="hu-HU" sz="2000" dirty="0">
                <a:solidFill>
                  <a:schemeClr val="tx1"/>
                </a:solidFill>
              </a:rPr>
              <a:t>A népességnövekedés több, mint 90 %-a a legszegényebb országokban fog bekövetkezni, és ezen </a:t>
            </a:r>
            <a:r>
              <a:rPr lang="hu-HU" sz="2000" dirty="0" smtClean="0">
                <a:solidFill>
                  <a:schemeClr val="tx1"/>
                </a:solidFill>
              </a:rPr>
              <a:t>országok </a:t>
            </a:r>
            <a:r>
              <a:rPr lang="hu-HU" sz="2000" dirty="0">
                <a:solidFill>
                  <a:schemeClr val="tx1"/>
                </a:solidFill>
              </a:rPr>
              <a:t>90 % </a:t>
            </a:r>
            <a:r>
              <a:rPr lang="hu-HU" sz="2000" dirty="0" smtClean="0">
                <a:solidFill>
                  <a:schemeClr val="tx1"/>
                </a:solidFill>
              </a:rPr>
              <a:t>- a </a:t>
            </a:r>
            <a:r>
              <a:rPr lang="hu-HU" sz="2000" dirty="0">
                <a:solidFill>
                  <a:schemeClr val="tx1"/>
                </a:solidFill>
              </a:rPr>
              <a:t>már ma is </a:t>
            </a:r>
            <a:r>
              <a:rPr lang="hu-HU" sz="2000" dirty="0" smtClean="0">
                <a:solidFill>
                  <a:schemeClr val="tx1"/>
                </a:solidFill>
              </a:rPr>
              <a:t>túlnépesedett.</a:t>
            </a:r>
          </a:p>
          <a:p>
            <a:pPr algn="just"/>
            <a:r>
              <a:rPr lang="hu-HU" sz="2000" dirty="0" smtClean="0">
                <a:solidFill>
                  <a:schemeClr val="tx1"/>
                </a:solidFill>
              </a:rPr>
              <a:t>Igaz hogy </a:t>
            </a:r>
            <a:r>
              <a:rPr lang="hu-HU" sz="2000" dirty="0">
                <a:solidFill>
                  <a:schemeClr val="tx1"/>
                </a:solidFill>
              </a:rPr>
              <a:t>a népességnövekedés több, mint 90 %-a a fejlődőben lévő országokban fog bekövetkezni, </a:t>
            </a:r>
            <a:r>
              <a:rPr lang="hu-HU" sz="2000" dirty="0" smtClean="0">
                <a:solidFill>
                  <a:schemeClr val="tx1"/>
                </a:solidFill>
              </a:rPr>
              <a:t>de ennek </a:t>
            </a:r>
            <a:r>
              <a:rPr lang="hu-HU" sz="2000" dirty="0">
                <a:solidFill>
                  <a:schemeClr val="tx1"/>
                </a:solidFill>
              </a:rPr>
              <a:t>a fejlett országokban is igen erős társadalmi, gazdasági és környezeti hatása </a:t>
            </a:r>
            <a:r>
              <a:rPr lang="hu-HU" sz="2000" dirty="0" smtClean="0">
                <a:solidFill>
                  <a:schemeClr val="tx1"/>
                </a:solidFill>
              </a:rPr>
              <a:t>lesz.</a:t>
            </a:r>
          </a:p>
          <a:p>
            <a:pPr algn="just"/>
            <a:r>
              <a:rPr lang="hu-HU" sz="2000" dirty="0" smtClean="0">
                <a:solidFill>
                  <a:schemeClr val="tx1"/>
                </a:solidFill>
              </a:rPr>
              <a:t> </a:t>
            </a:r>
            <a:r>
              <a:rPr lang="hu-HU" sz="2000" dirty="0">
                <a:solidFill>
                  <a:schemeClr val="tx1"/>
                </a:solidFill>
              </a:rPr>
              <a:t>P</a:t>
            </a:r>
            <a:r>
              <a:rPr lang="hu-HU" sz="2000" dirty="0" smtClean="0">
                <a:solidFill>
                  <a:schemeClr val="tx1"/>
                </a:solidFill>
              </a:rPr>
              <a:t>éldául</a:t>
            </a:r>
            <a:r>
              <a:rPr lang="hu-HU" sz="2000" dirty="0">
                <a:solidFill>
                  <a:schemeClr val="tx1"/>
                </a:solidFill>
              </a:rPr>
              <a:t>: </a:t>
            </a:r>
            <a:r>
              <a:rPr lang="hu-HU" sz="2000" dirty="0" smtClean="0">
                <a:solidFill>
                  <a:schemeClr val="tx1"/>
                </a:solidFill>
              </a:rPr>
              <a:t>munkanélküliség, </a:t>
            </a:r>
            <a:r>
              <a:rPr lang="hu-HU" sz="2000" dirty="0">
                <a:solidFill>
                  <a:schemeClr val="tx1"/>
                </a:solidFill>
              </a:rPr>
              <a:t>az illegális </a:t>
            </a:r>
            <a:r>
              <a:rPr lang="hu-HU" sz="2000" dirty="0" smtClean="0">
                <a:solidFill>
                  <a:schemeClr val="tx1"/>
                </a:solidFill>
              </a:rPr>
              <a:t>bevándorlás és még rengeteg más ehhez hasonló dolog.</a:t>
            </a:r>
            <a:endParaRPr lang="hu-H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046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Megoldási lehetőségek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0708" y="2616026"/>
            <a:ext cx="8825659" cy="280774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u-HU" sz="2000" dirty="0" smtClean="0">
                <a:solidFill>
                  <a:schemeClr val="tx1"/>
                </a:solidFill>
              </a:rPr>
              <a:t>A szakemberek úgy gondolják, </a:t>
            </a:r>
            <a:r>
              <a:rPr lang="hu-HU" sz="2000" dirty="0">
                <a:solidFill>
                  <a:schemeClr val="tx1"/>
                </a:solidFill>
              </a:rPr>
              <a:t>hogy az emberiség </a:t>
            </a:r>
            <a:r>
              <a:rPr lang="hu-HU" sz="2000" dirty="0" smtClean="0">
                <a:solidFill>
                  <a:schemeClr val="tx1"/>
                </a:solidFill>
              </a:rPr>
              <a:t>létszám- növekedésének </a:t>
            </a:r>
            <a:r>
              <a:rPr lang="hu-HU" sz="2000" dirty="0">
                <a:solidFill>
                  <a:schemeClr val="tx1"/>
                </a:solidFill>
              </a:rPr>
              <a:t>megállítása elengedhetetlen a további szenvedés és </a:t>
            </a:r>
            <a:r>
              <a:rPr lang="hu-HU" sz="2000" dirty="0" smtClean="0">
                <a:solidFill>
                  <a:schemeClr val="tx1"/>
                </a:solidFill>
              </a:rPr>
              <a:t>a környezetszennyezés csökkentése érdekében.</a:t>
            </a:r>
          </a:p>
          <a:p>
            <a:pPr marL="0" indent="0" algn="just">
              <a:buNone/>
            </a:pPr>
            <a:endParaRPr lang="hu-HU" sz="2000" dirty="0" smtClean="0">
              <a:solidFill>
                <a:schemeClr val="tx1"/>
              </a:solidFill>
            </a:endParaRPr>
          </a:p>
          <a:p>
            <a:pPr algn="just"/>
            <a:r>
              <a:rPr lang="hu-HU" sz="2000" dirty="0" smtClean="0">
                <a:solidFill>
                  <a:schemeClr val="tx1"/>
                </a:solidFill>
              </a:rPr>
              <a:t>A népesség számának stabilizálására </a:t>
            </a:r>
            <a:r>
              <a:rPr lang="hu-HU" sz="2000" dirty="0">
                <a:solidFill>
                  <a:schemeClr val="tx1"/>
                </a:solidFill>
              </a:rPr>
              <a:t>az egyik </a:t>
            </a:r>
            <a:r>
              <a:rPr lang="hu-HU" sz="2000" dirty="0" smtClean="0">
                <a:solidFill>
                  <a:schemeClr val="tx1"/>
                </a:solidFill>
              </a:rPr>
              <a:t>eszköz: </a:t>
            </a:r>
            <a:r>
              <a:rPr lang="hu-HU" sz="2000" dirty="0">
                <a:solidFill>
                  <a:schemeClr val="tx1"/>
                </a:solidFill>
              </a:rPr>
              <a:t>a gazdasági fejlődés. </a:t>
            </a:r>
            <a:endParaRPr lang="hu-HU" sz="20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hu-HU" sz="2000" dirty="0" smtClean="0">
              <a:solidFill>
                <a:schemeClr val="tx1"/>
              </a:solidFill>
            </a:endParaRPr>
          </a:p>
          <a:p>
            <a:pPr algn="just"/>
            <a:r>
              <a:rPr lang="hu-HU" sz="2000" dirty="0" smtClean="0">
                <a:solidFill>
                  <a:schemeClr val="tx1"/>
                </a:solidFill>
              </a:rPr>
              <a:t>Emellett </a:t>
            </a:r>
            <a:r>
              <a:rPr lang="hu-HU" sz="2000" dirty="0">
                <a:solidFill>
                  <a:schemeClr val="tx1"/>
                </a:solidFill>
              </a:rPr>
              <a:t>elsősorban a családtervezésnek van jelentős szerepe</a:t>
            </a:r>
            <a:r>
              <a:rPr lang="hu-HU" sz="20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hu-H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262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60906"/>
            <a:ext cx="8825658" cy="843883"/>
          </a:xfrm>
        </p:spPr>
        <p:txBody>
          <a:bodyPr/>
          <a:lstStyle/>
          <a:p>
            <a:pPr algn="ctr"/>
            <a:r>
              <a:rPr lang="hu-HU" dirty="0" smtClean="0"/>
              <a:t>Savas esők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3594972"/>
            <a:ext cx="8825658" cy="2141950"/>
          </a:xfrm>
        </p:spPr>
        <p:txBody>
          <a:bodyPr>
            <a:normAutofit lnSpcReduction="10000"/>
          </a:bodyPr>
          <a:lstStyle/>
          <a:p>
            <a:r>
              <a:rPr lang="hu-HU" sz="2000" u="sng" cap="none" dirty="0" smtClean="0">
                <a:solidFill>
                  <a:schemeClr val="bg1"/>
                </a:solidFill>
              </a:rPr>
              <a:t>Szöveg Forrásai:</a:t>
            </a:r>
            <a:r>
              <a:rPr lang="hu-HU" sz="2000" cap="none" dirty="0">
                <a:solidFill>
                  <a:schemeClr val="bg1"/>
                </a:solidFill>
              </a:rPr>
              <a:t> http://www2.sci.u-szeged.hu/eghajlattan/folia06.pdf</a:t>
            </a:r>
            <a:endParaRPr lang="hu-HU" sz="2000" u="sng" cap="none" dirty="0" smtClean="0">
              <a:solidFill>
                <a:schemeClr val="bg1"/>
              </a:solidFill>
            </a:endParaRPr>
          </a:p>
          <a:p>
            <a:r>
              <a:rPr lang="hu-HU" sz="2000" u="sng" cap="none" dirty="0" smtClean="0">
                <a:solidFill>
                  <a:schemeClr val="bg1"/>
                </a:solidFill>
              </a:rPr>
              <a:t>Képek forrásai:</a:t>
            </a:r>
            <a:r>
              <a:rPr lang="hu-HU" sz="2000" cap="none" dirty="0">
                <a:solidFill>
                  <a:schemeClr val="bg1"/>
                </a:solidFill>
              </a:rPr>
              <a:t> https://www.google.com/search?q=savas+es%C5%91&amp;rlz=1C1GCEA_enHU891HU891&amp;sxsrf=ALeKk02Uf7ccCkFZQZy6pMubDUWgQZ1_4A:1616941061388&amp;source=lnms&amp;tbm=isch&amp;sa=X&amp;ved=2ahUKEwjvsNjsltPvAhVCExoKHcYEAPwQ_AUoAXoECAEQAw&amp;biw=1366&amp;bih=635#imgrc=7Rhs_6qGhEmuKM</a:t>
            </a:r>
            <a:endParaRPr lang="hu-HU" sz="2000" u="sng" cap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358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Savas eső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hu-HU" sz="2000" dirty="0">
                <a:solidFill>
                  <a:schemeClr val="tx1"/>
                </a:solidFill>
              </a:rPr>
              <a:t>1970-es évek vége: a „savas eső” fogalma bekerül a </a:t>
            </a:r>
            <a:r>
              <a:rPr lang="hu-HU" sz="2000" dirty="0" smtClean="0">
                <a:solidFill>
                  <a:schemeClr val="tx1"/>
                </a:solidFill>
              </a:rPr>
              <a:t>köztudatba, mint az erdőpusztulás és </a:t>
            </a:r>
            <a:r>
              <a:rPr lang="hu-HU" sz="2000" dirty="0">
                <a:solidFill>
                  <a:schemeClr val="tx1"/>
                </a:solidFill>
              </a:rPr>
              <a:t>az egész bioszféra megmérgezésének </a:t>
            </a:r>
            <a:r>
              <a:rPr lang="hu-HU" sz="2000" dirty="0" smtClean="0">
                <a:solidFill>
                  <a:schemeClr val="tx1"/>
                </a:solidFill>
              </a:rPr>
              <a:t>okozója.</a:t>
            </a:r>
          </a:p>
          <a:p>
            <a:pPr marL="0" indent="0" algn="just">
              <a:buNone/>
            </a:pPr>
            <a:endParaRPr lang="hu-HU" sz="2000" dirty="0" smtClean="0">
              <a:solidFill>
                <a:schemeClr val="tx1"/>
              </a:solidFill>
            </a:endParaRPr>
          </a:p>
          <a:p>
            <a:pPr algn="just"/>
            <a:r>
              <a:rPr lang="hu-HU" sz="2400" dirty="0" smtClean="0">
                <a:solidFill>
                  <a:schemeClr val="tx1"/>
                </a:solidFill>
              </a:rPr>
              <a:t>Mi is a savas eső?</a:t>
            </a:r>
          </a:p>
          <a:p>
            <a:pPr marL="0" indent="0" algn="just">
              <a:buNone/>
            </a:pPr>
            <a:endParaRPr lang="hu-HU" sz="2400" dirty="0" smtClean="0">
              <a:solidFill>
                <a:schemeClr val="tx1"/>
              </a:solidFill>
            </a:endParaRPr>
          </a:p>
          <a:p>
            <a:pPr algn="just"/>
            <a:r>
              <a:rPr lang="hu-HU" sz="2000" dirty="0" smtClean="0">
                <a:solidFill>
                  <a:schemeClr val="tx1"/>
                </a:solidFill>
              </a:rPr>
              <a:t>Nos a savas eső </a:t>
            </a:r>
            <a:r>
              <a:rPr lang="hu-HU" sz="2000" dirty="0">
                <a:solidFill>
                  <a:schemeClr val="tx1"/>
                </a:solidFill>
              </a:rPr>
              <a:t>az emberi tevékenység </a:t>
            </a:r>
            <a:r>
              <a:rPr lang="hu-HU" sz="2000" dirty="0" smtClean="0">
                <a:solidFill>
                  <a:schemeClr val="tx1"/>
                </a:solidFill>
              </a:rPr>
              <a:t>álltal jön létre, </a:t>
            </a:r>
            <a:r>
              <a:rPr lang="hu-HU" sz="2000" dirty="0">
                <a:solidFill>
                  <a:schemeClr val="tx1"/>
                </a:solidFill>
              </a:rPr>
              <a:t>elsősorban a fosszilis tüzelőanyagok </a:t>
            </a:r>
            <a:r>
              <a:rPr lang="hu-HU" sz="2000" dirty="0" smtClean="0">
                <a:solidFill>
                  <a:schemeClr val="tx1"/>
                </a:solidFill>
              </a:rPr>
              <a:t>elégetésekor okozott </a:t>
            </a:r>
            <a:r>
              <a:rPr lang="hu-HU" sz="2000" dirty="0">
                <a:solidFill>
                  <a:schemeClr val="tx1"/>
                </a:solidFill>
              </a:rPr>
              <a:t>légszennyezettség </a:t>
            </a:r>
            <a:r>
              <a:rPr lang="hu-HU" sz="2000" dirty="0" smtClean="0">
                <a:solidFill>
                  <a:schemeClr val="tx1"/>
                </a:solidFill>
              </a:rPr>
              <a:t>eredményeképpen. A lehulló csapadék savakat, kénessavat, kénsavat, </a:t>
            </a:r>
            <a:r>
              <a:rPr lang="hu-HU" sz="2000" dirty="0" err="1" smtClean="0">
                <a:solidFill>
                  <a:schemeClr val="tx1"/>
                </a:solidFill>
              </a:rPr>
              <a:t>salétromossavat</a:t>
            </a:r>
            <a:r>
              <a:rPr lang="hu-HU" sz="2000" dirty="0" smtClean="0">
                <a:solidFill>
                  <a:schemeClr val="tx1"/>
                </a:solidFill>
              </a:rPr>
              <a:t>, salétromsavat és szénsavat tartalmaz.</a:t>
            </a:r>
          </a:p>
        </p:txBody>
      </p:sp>
    </p:spTree>
    <p:extLst>
      <p:ext uri="{BB962C8B-B14F-4D97-AF65-F5344CB8AC3E}">
        <p14:creationId xmlns:p14="http://schemas.microsoft.com/office/powerpoint/2010/main" val="3429899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Savas eső kelekezése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u="sng" dirty="0">
                <a:solidFill>
                  <a:schemeClr val="tx1"/>
                </a:solidFill>
              </a:rPr>
              <a:t>A csapadékban oldott anyagok mennyisége a következő </a:t>
            </a:r>
            <a:r>
              <a:rPr lang="hu-HU" sz="2400" u="sng" dirty="0" smtClean="0">
                <a:solidFill>
                  <a:schemeClr val="tx1"/>
                </a:solidFill>
              </a:rPr>
              <a:t>tényezőktől </a:t>
            </a:r>
            <a:r>
              <a:rPr lang="hu-HU" sz="2400" u="sng" dirty="0">
                <a:solidFill>
                  <a:schemeClr val="tx1"/>
                </a:solidFill>
              </a:rPr>
              <a:t>függ: </a:t>
            </a:r>
            <a:endParaRPr lang="hu-HU" sz="24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sz="2400" u="sng" dirty="0" smtClean="0">
              <a:solidFill>
                <a:schemeClr val="tx1"/>
              </a:solidFill>
            </a:endParaRPr>
          </a:p>
          <a:p>
            <a:r>
              <a:rPr lang="hu-HU" sz="2000" dirty="0" smtClean="0">
                <a:solidFill>
                  <a:schemeClr val="tx1"/>
                </a:solidFill>
              </a:rPr>
              <a:t>Első tényező: </a:t>
            </a:r>
            <a:r>
              <a:rPr lang="hu-HU" sz="2000" dirty="0">
                <a:solidFill>
                  <a:schemeClr val="tx1"/>
                </a:solidFill>
              </a:rPr>
              <a:t>az oldható anyagok </a:t>
            </a:r>
            <a:r>
              <a:rPr lang="hu-HU" sz="2000" dirty="0" smtClean="0">
                <a:solidFill>
                  <a:schemeClr val="tx1"/>
                </a:solidFill>
              </a:rPr>
              <a:t>koncentrációja.</a:t>
            </a:r>
          </a:p>
          <a:p>
            <a:r>
              <a:rPr lang="hu-HU" sz="2000" dirty="0" smtClean="0">
                <a:solidFill>
                  <a:schemeClr val="tx1"/>
                </a:solidFill>
              </a:rPr>
              <a:t>Második tényező: az </a:t>
            </a:r>
            <a:r>
              <a:rPr lang="hu-HU" sz="2000" dirty="0">
                <a:solidFill>
                  <a:schemeClr val="tx1"/>
                </a:solidFill>
              </a:rPr>
              <a:t>oldható anyagok </a:t>
            </a:r>
            <a:r>
              <a:rPr lang="hu-HU" sz="2000" dirty="0" err="1">
                <a:solidFill>
                  <a:schemeClr val="tx1"/>
                </a:solidFill>
              </a:rPr>
              <a:t>oldottsági</a:t>
            </a:r>
            <a:r>
              <a:rPr lang="hu-HU" sz="2000" dirty="0">
                <a:solidFill>
                  <a:schemeClr val="tx1"/>
                </a:solidFill>
              </a:rPr>
              <a:t> </a:t>
            </a:r>
            <a:r>
              <a:rPr lang="hu-HU" sz="2000" dirty="0" smtClean="0">
                <a:solidFill>
                  <a:schemeClr val="tx1"/>
                </a:solidFill>
              </a:rPr>
              <a:t>foka.</a:t>
            </a:r>
          </a:p>
          <a:p>
            <a:r>
              <a:rPr lang="hu-HU" sz="2000" dirty="0" smtClean="0">
                <a:solidFill>
                  <a:schemeClr val="tx1"/>
                </a:solidFill>
              </a:rPr>
              <a:t> Harmadik tényező: a </a:t>
            </a:r>
            <a:r>
              <a:rPr lang="hu-HU" sz="2000" dirty="0">
                <a:solidFill>
                  <a:schemeClr val="tx1"/>
                </a:solidFill>
              </a:rPr>
              <a:t>felhőcseppek </a:t>
            </a:r>
            <a:r>
              <a:rPr lang="hu-HU" sz="2000" dirty="0" smtClean="0">
                <a:solidFill>
                  <a:schemeClr val="tx1"/>
                </a:solidFill>
              </a:rPr>
              <a:t>élettartama.</a:t>
            </a:r>
            <a:endParaRPr lang="hu-HU" sz="2000" dirty="0">
              <a:solidFill>
                <a:schemeClr val="tx1"/>
              </a:solidFill>
            </a:endParaRPr>
          </a:p>
          <a:p>
            <a:r>
              <a:rPr lang="hu-HU" sz="2000" dirty="0" smtClean="0">
                <a:solidFill>
                  <a:schemeClr val="tx1"/>
                </a:solidFill>
              </a:rPr>
              <a:t>Negyedik tényező: </a:t>
            </a:r>
            <a:r>
              <a:rPr lang="hu-HU" sz="2000" dirty="0">
                <a:solidFill>
                  <a:schemeClr val="tx1"/>
                </a:solidFill>
              </a:rPr>
              <a:t>a hőmérséklet. </a:t>
            </a:r>
          </a:p>
        </p:txBody>
      </p:sp>
    </p:spTree>
    <p:extLst>
      <p:ext uri="{BB962C8B-B14F-4D97-AF65-F5344CB8AC3E}">
        <p14:creationId xmlns:p14="http://schemas.microsoft.com/office/powerpoint/2010/main" val="1427114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Savas eső hatásai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65298"/>
            <a:ext cx="8825659" cy="3772248"/>
          </a:xfrm>
        </p:spPr>
        <p:txBody>
          <a:bodyPr>
            <a:norm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Súlyos hatásai vannak a természeti és épített környezetre egyaránt.</a:t>
            </a:r>
          </a:p>
          <a:p>
            <a:r>
              <a:rPr lang="hu-HU" sz="2000" dirty="0" smtClean="0">
                <a:solidFill>
                  <a:schemeClr val="tx1"/>
                </a:solidFill>
              </a:rPr>
              <a:t>A fenyők elveszítik a tűleveleiket, ezzel az adott környezet tönkremegy, és élhetetlenné válik.</a:t>
            </a:r>
          </a:p>
          <a:p>
            <a:r>
              <a:rPr lang="hu-HU" sz="2000" dirty="0" smtClean="0">
                <a:solidFill>
                  <a:schemeClr val="tx1"/>
                </a:solidFill>
              </a:rPr>
              <a:t>Ezek az esők sokszor olyan erősek, mint a citromlé, vagy mint egy ecet</a:t>
            </a:r>
            <a:r>
              <a:rPr lang="hu-HU" sz="2000" dirty="0">
                <a:solidFill>
                  <a:schemeClr val="tx1"/>
                </a:solidFill>
              </a:rPr>
              <a:t>.</a:t>
            </a:r>
            <a:r>
              <a:rPr lang="hu-HU" sz="2000" dirty="0" smtClean="0">
                <a:solidFill>
                  <a:schemeClr val="tx1"/>
                </a:solidFill>
              </a:rPr>
              <a:t> (2-2,4 pH értéket jelent.)</a:t>
            </a:r>
          </a:p>
          <a:p>
            <a:pPr marL="0" indent="0">
              <a:buNone/>
            </a:pPr>
            <a:endParaRPr lang="hu-HU" sz="2000" dirty="0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467" y="4234612"/>
            <a:ext cx="3175000" cy="23876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826" y="4234612"/>
            <a:ext cx="4232428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8607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87</TotalTime>
  <Words>475</Words>
  <Application>Microsoft Office PowerPoint</Application>
  <PresentationFormat>Szélesvásznú</PresentationFormat>
  <Paragraphs>44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Ion Boardroom</vt:lpstr>
      <vt:lpstr>A túlnépesedés</vt:lpstr>
      <vt:lpstr>Túlnépesedés okai</vt:lpstr>
      <vt:lpstr>További túlnépesedési okok</vt:lpstr>
      <vt:lpstr>A túlnépesedés hatásai</vt:lpstr>
      <vt:lpstr>Megoldási lehetőségek</vt:lpstr>
      <vt:lpstr>Savas esők</vt:lpstr>
      <vt:lpstr>Savas eső</vt:lpstr>
      <vt:lpstr>Savas eső kelekezése</vt:lpstr>
      <vt:lpstr>Savas eső hatásai</vt:lpstr>
      <vt:lpstr>Köszönöm a figyelmet! 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túlnépesedés</dc:title>
  <dc:creator>Százs Géza</dc:creator>
  <cp:lastModifiedBy>Szakolczai Ildikó</cp:lastModifiedBy>
  <cp:revision>10</cp:revision>
  <dcterms:created xsi:type="dcterms:W3CDTF">2021-03-28T13:42:04Z</dcterms:created>
  <dcterms:modified xsi:type="dcterms:W3CDTF">2021-04-16T13:57:28Z</dcterms:modified>
</cp:coreProperties>
</file>